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57" r:id="rId3"/>
    <p:sldId id="262" r:id="rId4"/>
    <p:sldId id="269" r:id="rId5"/>
    <p:sldId id="261" r:id="rId6"/>
    <p:sldId id="276" r:id="rId7"/>
    <p:sldId id="263" r:id="rId8"/>
    <p:sldId id="284" r:id="rId9"/>
    <p:sldId id="264" r:id="rId10"/>
    <p:sldId id="277" r:id="rId11"/>
    <p:sldId id="274" r:id="rId12"/>
    <p:sldId id="270" r:id="rId13"/>
    <p:sldId id="273" r:id="rId14"/>
    <p:sldId id="278" r:id="rId15"/>
    <p:sldId id="279" r:id="rId16"/>
    <p:sldId id="280" r:id="rId17"/>
    <p:sldId id="281" r:id="rId18"/>
    <p:sldId id="282" r:id="rId19"/>
    <p:sldId id="283" r:id="rId20"/>
    <p:sldId id="25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17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26084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15891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31017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79390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5020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12226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92432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83746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4EC5-706A-B20F-89DB-57FB6BC4E2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A158D6-0485-C499-8DA3-00BB11ED2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C6105-CCDC-66CD-691B-9FE49C2C8EF1}"/>
              </a:ext>
            </a:extLst>
          </p:cNvPr>
          <p:cNvSpPr>
            <a:spLocks noGrp="1"/>
          </p:cNvSpPr>
          <p:nvPr>
            <p:ph type="dt" sz="half" idx="10"/>
          </p:nvPr>
        </p:nvSpPr>
        <p:spPr/>
        <p:txBody>
          <a:bodyPr/>
          <a:lstStyle/>
          <a:p>
            <a:fld id="{78DD82B9-B8EE-4375-B6FF-88FA6ABB15D9}" type="datetime1">
              <a:rPr lang="en-US" smtClean="0"/>
              <a:t>2/10/2023</a:t>
            </a:fld>
            <a:endParaRPr lang="en-US" dirty="0"/>
          </a:p>
        </p:txBody>
      </p:sp>
      <p:sp>
        <p:nvSpPr>
          <p:cNvPr id="5" name="Footer Placeholder 4">
            <a:extLst>
              <a:ext uri="{FF2B5EF4-FFF2-40B4-BE49-F238E27FC236}">
                <a16:creationId xmlns:a16="http://schemas.microsoft.com/office/drawing/2014/main" id="{43543353-7F92-75E1-5CDC-733B50CE7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0CFD26-101B-E800-8520-FBD025906F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2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48737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409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51947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98831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246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545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0164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49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t>2/10/2023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243154"/>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29.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9.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8DE81-CDFC-C43B-A8AC-40D82592F81F}"/>
              </a:ext>
            </a:extLst>
          </p:cNvPr>
          <p:cNvPicPr>
            <a:picLocks noChangeAspect="1"/>
          </p:cNvPicPr>
          <p:nvPr/>
        </p:nvPicPr>
        <p:blipFill rotWithShape="1">
          <a:blip r:embed="rId2"/>
          <a:srcRect t="43750"/>
          <a:stretch/>
        </p:blipFill>
        <p:spPr>
          <a:xfrm>
            <a:off x="9" y="-1119"/>
            <a:ext cx="12191982" cy="6859119"/>
          </a:xfrm>
          <a:prstGeom prst="rect">
            <a:avLst/>
          </a:prstGeom>
          <a:solidFill>
            <a:schemeClr val="tx1"/>
          </a:solidFill>
        </p:spPr>
      </p:pic>
      <p:sp>
        <p:nvSpPr>
          <p:cNvPr id="2" name="Title 1">
            <a:extLst>
              <a:ext uri="{FF2B5EF4-FFF2-40B4-BE49-F238E27FC236}">
                <a16:creationId xmlns:a16="http://schemas.microsoft.com/office/drawing/2014/main" id="{5956402C-0604-C67D-57D3-FABFBBB91880}"/>
              </a:ext>
            </a:extLst>
          </p:cNvPr>
          <p:cNvSpPr>
            <a:spLocks noGrp="1"/>
          </p:cNvSpPr>
          <p:nvPr>
            <p:ph type="ctrTitle"/>
          </p:nvPr>
        </p:nvSpPr>
        <p:spPr>
          <a:xfrm>
            <a:off x="899510" y="2324906"/>
            <a:ext cx="3412067" cy="1588698"/>
          </a:xfrm>
          <a:solidFill>
            <a:schemeClr val="tx1"/>
          </a:solidFill>
        </p:spPr>
        <p:txBody>
          <a:bodyPr>
            <a:normAutofit/>
          </a:bodyPr>
          <a:lstStyle/>
          <a:p>
            <a:r>
              <a:rPr lang="en-US" dirty="0">
                <a:solidFill>
                  <a:schemeClr val="bg1"/>
                </a:solidFill>
              </a:rPr>
              <a:t>Tech </a:t>
            </a:r>
            <a:r>
              <a:rPr kumimoji="0" lang="hi-IN" altLang="en-US" b="0" i="0" u="none" strike="noStrike" cap="none" normalizeH="0" baseline="0" dirty="0">
                <a:ln>
                  <a:noFill/>
                </a:ln>
                <a:solidFill>
                  <a:srgbClr val="FF0000"/>
                </a:solidFill>
                <a:effectLst/>
                <a:latin typeface="inherit"/>
                <a:cs typeface="Mangal" panose="02040503050203030202" pitchFamily="18" charset="0"/>
              </a:rPr>
              <a:t>अभिव्यक्ति</a:t>
            </a:r>
            <a:endParaRPr lang="en-IN" dirty="0">
              <a:solidFill>
                <a:srgbClr val="FF0000"/>
              </a:solidFill>
            </a:endParaRPr>
          </a:p>
        </p:txBody>
      </p:sp>
      <p:sp>
        <p:nvSpPr>
          <p:cNvPr id="3" name="Subtitle 2">
            <a:extLst>
              <a:ext uri="{FF2B5EF4-FFF2-40B4-BE49-F238E27FC236}">
                <a16:creationId xmlns:a16="http://schemas.microsoft.com/office/drawing/2014/main" id="{EC768D01-0473-AE10-FB72-91CFF655A259}"/>
              </a:ext>
            </a:extLst>
          </p:cNvPr>
          <p:cNvSpPr>
            <a:spLocks noGrp="1"/>
          </p:cNvSpPr>
          <p:nvPr>
            <p:ph type="subTitle" idx="1"/>
          </p:nvPr>
        </p:nvSpPr>
        <p:spPr>
          <a:xfrm>
            <a:off x="899510" y="3874639"/>
            <a:ext cx="3412067" cy="1244115"/>
          </a:xfrm>
          <a:solidFill>
            <a:schemeClr val="tx1"/>
          </a:solidFill>
        </p:spPr>
        <p:txBody>
          <a:bodyPr>
            <a:noAutofit/>
          </a:bodyPr>
          <a:lstStyle/>
          <a:p>
            <a:pPr>
              <a:lnSpc>
                <a:spcPct val="100000"/>
              </a:lnSpc>
            </a:pPr>
            <a:r>
              <a:rPr lang="en-US" sz="1100" b="1" dirty="0">
                <a:solidFill>
                  <a:schemeClr val="bg1"/>
                </a:solidFill>
              </a:rPr>
              <a:t>A Project Expo by CSE 2022 Batch at Chitkara university</a:t>
            </a:r>
          </a:p>
          <a:p>
            <a:pPr>
              <a:lnSpc>
                <a:spcPct val="100000"/>
              </a:lnSpc>
            </a:pPr>
            <a:endParaRPr lang="en-US" sz="1100" b="1" dirty="0">
              <a:solidFill>
                <a:schemeClr val="bg1"/>
              </a:solidFill>
            </a:endParaRPr>
          </a:p>
          <a:p>
            <a:pPr>
              <a:lnSpc>
                <a:spcPct val="100000"/>
              </a:lnSpc>
            </a:pPr>
            <a:r>
              <a:rPr lang="en-US" sz="1200" b="1" dirty="0">
                <a:solidFill>
                  <a:schemeClr val="bg1"/>
                </a:solidFill>
              </a:rPr>
              <a:t>A Tech Track Series </a:t>
            </a:r>
            <a:r>
              <a:rPr lang="en-US" sz="1100" b="1" dirty="0">
                <a:solidFill>
                  <a:schemeClr val="bg1"/>
                </a:solidFill>
              </a:rPr>
              <a:t>Initiative by                                    OPEN SOURCE CHANDIGARH</a:t>
            </a:r>
            <a:endParaRPr lang="en-IN" sz="1100" b="1" dirty="0">
              <a:solidFill>
                <a:schemeClr val="bg1"/>
              </a:solidFill>
            </a:endParaRPr>
          </a:p>
        </p:txBody>
      </p:sp>
      <p:sp>
        <p:nvSpPr>
          <p:cNvPr id="4" name="Rectangle 1">
            <a:extLst>
              <a:ext uri="{FF2B5EF4-FFF2-40B4-BE49-F238E27FC236}">
                <a16:creationId xmlns:a16="http://schemas.microsoft.com/office/drawing/2014/main" id="{2E7980F8-DF8D-0AC8-88D4-AB73E60A6A90}"/>
              </a:ext>
            </a:extLst>
          </p:cNvPr>
          <p:cNvSpPr>
            <a:spLocks noChangeArrowheads="1"/>
          </p:cNvSpPr>
          <p:nvPr/>
        </p:nvSpPr>
        <p:spPr bwMode="auto">
          <a:xfrm>
            <a:off x="0" y="179864"/>
            <a:ext cx="51296"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hi-IN" altLang="en-US" sz="800" b="0" i="0" u="none" strike="noStrike" cap="none" normalizeH="0" baseline="0" dirty="0">
                <a:ln>
                  <a:noFill/>
                </a:ln>
                <a:solidFill>
                  <a:schemeClr val="tx1"/>
                </a:solidFill>
                <a:effectLst/>
                <a:cs typeface="Mangal" panose="02040503050203030202"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9596CC0-0544-9FD2-7AFD-B23ECB7AE8F4}"/>
              </a:ext>
            </a:extLst>
          </p:cNvPr>
          <p:cNvSpPr txBox="1"/>
          <p:nvPr/>
        </p:nvSpPr>
        <p:spPr>
          <a:xfrm>
            <a:off x="6253316" y="2324906"/>
            <a:ext cx="5039174" cy="3416320"/>
          </a:xfrm>
          <a:prstGeom prst="rect">
            <a:avLst/>
          </a:prstGeom>
          <a:solidFill>
            <a:schemeClr val="tx1"/>
          </a:solidFill>
        </p:spPr>
        <p:txBody>
          <a:bodyPr wrap="square" rtlCol="0">
            <a:spAutoFit/>
          </a:bodyPr>
          <a:lstStyle/>
          <a:p>
            <a:r>
              <a:rPr lang="en-US" b="1" dirty="0">
                <a:solidFill>
                  <a:schemeClr val="bg1"/>
                </a:solidFill>
              </a:rPr>
              <a:t>Team Details:</a:t>
            </a:r>
          </a:p>
          <a:p>
            <a:r>
              <a:rPr lang="en-US" dirty="0" err="1">
                <a:solidFill>
                  <a:schemeClr val="bg1"/>
                </a:solidFill>
              </a:rPr>
              <a:t>Shivansh</a:t>
            </a:r>
            <a:r>
              <a:rPr lang="en-US" dirty="0">
                <a:solidFill>
                  <a:schemeClr val="bg1"/>
                </a:solidFill>
              </a:rPr>
              <a:t> Sharma</a:t>
            </a:r>
          </a:p>
          <a:p>
            <a:r>
              <a:rPr lang="en-US" dirty="0">
                <a:solidFill>
                  <a:schemeClr val="bg1"/>
                </a:solidFill>
              </a:rPr>
              <a:t>2210990832</a:t>
            </a:r>
          </a:p>
          <a:p>
            <a:r>
              <a:rPr lang="en-US" dirty="0" err="1">
                <a:solidFill>
                  <a:schemeClr val="bg1"/>
                </a:solidFill>
              </a:rPr>
              <a:t>Shiven</a:t>
            </a:r>
            <a:r>
              <a:rPr lang="en-US" dirty="0">
                <a:solidFill>
                  <a:schemeClr val="bg1"/>
                </a:solidFill>
              </a:rPr>
              <a:t> Narang</a:t>
            </a:r>
          </a:p>
          <a:p>
            <a:r>
              <a:rPr lang="en-US" dirty="0">
                <a:solidFill>
                  <a:schemeClr val="bg1"/>
                </a:solidFill>
              </a:rPr>
              <a:t>2210990835</a:t>
            </a:r>
          </a:p>
          <a:p>
            <a:r>
              <a:rPr lang="en-US" dirty="0">
                <a:solidFill>
                  <a:schemeClr val="bg1"/>
                </a:solidFill>
              </a:rPr>
              <a:t>Sneha Pal</a:t>
            </a:r>
          </a:p>
          <a:p>
            <a:r>
              <a:rPr lang="en-US" dirty="0">
                <a:solidFill>
                  <a:schemeClr val="bg1"/>
                </a:solidFill>
              </a:rPr>
              <a:t>2210990996</a:t>
            </a:r>
          </a:p>
          <a:p>
            <a:endParaRPr lang="en-US" dirty="0">
              <a:solidFill>
                <a:schemeClr val="bg1"/>
              </a:solidFill>
            </a:endParaRPr>
          </a:p>
          <a:p>
            <a:r>
              <a:rPr lang="en-US" b="1" dirty="0">
                <a:solidFill>
                  <a:schemeClr val="bg1"/>
                </a:solidFill>
              </a:rPr>
              <a:t>Mentor Name:</a:t>
            </a:r>
          </a:p>
          <a:p>
            <a:r>
              <a:rPr lang="en-US" dirty="0">
                <a:solidFill>
                  <a:schemeClr val="bg1"/>
                </a:solidFill>
              </a:rPr>
              <a:t>Dr. Sunil Gupta</a:t>
            </a:r>
          </a:p>
          <a:p>
            <a:endParaRPr lang="en-US" dirty="0">
              <a:solidFill>
                <a:schemeClr val="bg1"/>
              </a:solidFill>
            </a:endParaRPr>
          </a:p>
          <a:p>
            <a:endParaRPr lang="en-US" dirty="0">
              <a:solidFill>
                <a:schemeClr val="bg1"/>
              </a:solidFill>
            </a:endParaRPr>
          </a:p>
        </p:txBody>
      </p:sp>
      <p:pic>
        <p:nvPicPr>
          <p:cNvPr id="8" name="Picture 7" descr="Logo&#10;&#10;Description automatically generated with medium confidence">
            <a:extLst>
              <a:ext uri="{FF2B5EF4-FFF2-40B4-BE49-F238E27FC236}">
                <a16:creationId xmlns:a16="http://schemas.microsoft.com/office/drawing/2014/main" id="{81A7A034-D82D-6977-146E-433526075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200" y="15047"/>
            <a:ext cx="802967" cy="834698"/>
          </a:xfrm>
          <a:prstGeom prst="rect">
            <a:avLst/>
          </a:prstGeom>
        </p:spPr>
      </p:pic>
    </p:spTree>
    <p:extLst>
      <p:ext uri="{BB962C8B-B14F-4D97-AF65-F5344CB8AC3E}">
        <p14:creationId xmlns:p14="http://schemas.microsoft.com/office/powerpoint/2010/main" val="214450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10" name="Picture 9">
            <a:extLst>
              <a:ext uri="{FF2B5EF4-FFF2-40B4-BE49-F238E27FC236}">
                <a16:creationId xmlns:a16="http://schemas.microsoft.com/office/drawing/2014/main" id="{BE899E81-0A7B-034E-62D4-153857954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650" y="919751"/>
            <a:ext cx="4610100" cy="2593181"/>
          </a:xfrm>
          <a:prstGeom prst="rect">
            <a:avLst/>
          </a:prstGeom>
        </p:spPr>
      </p:pic>
      <p:pic>
        <p:nvPicPr>
          <p:cNvPr id="12" name="Picture 11">
            <a:extLst>
              <a:ext uri="{FF2B5EF4-FFF2-40B4-BE49-F238E27FC236}">
                <a16:creationId xmlns:a16="http://schemas.microsoft.com/office/drawing/2014/main" id="{4474A6F4-1433-8A4B-1372-CAEAFF708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561" y="919751"/>
            <a:ext cx="4610101" cy="2593182"/>
          </a:xfrm>
          <a:prstGeom prst="rect">
            <a:avLst/>
          </a:prstGeom>
        </p:spPr>
      </p:pic>
      <p:sp>
        <p:nvSpPr>
          <p:cNvPr id="13" name="TextBox 12">
            <a:extLst>
              <a:ext uri="{FF2B5EF4-FFF2-40B4-BE49-F238E27FC236}">
                <a16:creationId xmlns:a16="http://schemas.microsoft.com/office/drawing/2014/main" id="{A5545991-0157-A49A-73C9-D2232E02F09F}"/>
              </a:ext>
            </a:extLst>
          </p:cNvPr>
          <p:cNvSpPr txBox="1"/>
          <p:nvPr/>
        </p:nvSpPr>
        <p:spPr>
          <a:xfrm>
            <a:off x="3470064" y="-107395"/>
            <a:ext cx="6098142" cy="707886"/>
          </a:xfrm>
          <a:prstGeom prst="rect">
            <a:avLst/>
          </a:prstGeom>
          <a:noFill/>
        </p:spPr>
        <p:txBody>
          <a:bodyPr wrap="square" rtlCol="0">
            <a:spAutoFit/>
          </a:bodyPr>
          <a:lstStyle/>
          <a:p>
            <a:r>
              <a:rPr lang="en-US" sz="4000" dirty="0"/>
              <a:t>DOCTOR SCREEN BACKEND</a:t>
            </a:r>
            <a:endParaRPr lang="en-IN" sz="4000" dirty="0"/>
          </a:p>
        </p:txBody>
      </p:sp>
      <p:cxnSp>
        <p:nvCxnSpPr>
          <p:cNvPr id="8" name="Connector: Curved 7">
            <a:extLst>
              <a:ext uri="{FF2B5EF4-FFF2-40B4-BE49-F238E27FC236}">
                <a16:creationId xmlns:a16="http://schemas.microsoft.com/office/drawing/2014/main" id="{7346149B-DBD3-4FE8-BCFD-B7E3F9CF8A94}"/>
              </a:ext>
            </a:extLst>
          </p:cNvPr>
          <p:cNvCxnSpPr>
            <a:cxnSpLocks/>
          </p:cNvCxnSpPr>
          <p:nvPr/>
        </p:nvCxnSpPr>
        <p:spPr>
          <a:xfrm rot="5400000" flipH="1" flipV="1">
            <a:off x="8890691" y="3385242"/>
            <a:ext cx="1811543" cy="8096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nector: Curved 19">
            <a:extLst>
              <a:ext uri="{FF2B5EF4-FFF2-40B4-BE49-F238E27FC236}">
                <a16:creationId xmlns:a16="http://schemas.microsoft.com/office/drawing/2014/main" id="{D3B36398-8FA2-DF43-6874-DD5563D02A31}"/>
              </a:ext>
            </a:extLst>
          </p:cNvPr>
          <p:cNvCxnSpPr>
            <a:cxnSpLocks/>
          </p:cNvCxnSpPr>
          <p:nvPr/>
        </p:nvCxnSpPr>
        <p:spPr>
          <a:xfrm rot="5400000" flipH="1" flipV="1">
            <a:off x="1985066" y="3385241"/>
            <a:ext cx="1811543" cy="8096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9940F1B4-B5E4-579B-4434-90752FE73E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561" y="3974920"/>
            <a:ext cx="4923934" cy="2769713"/>
          </a:xfrm>
          <a:prstGeom prst="rect">
            <a:avLst/>
          </a:prstGeom>
        </p:spPr>
      </p:pic>
      <p:pic>
        <p:nvPicPr>
          <p:cNvPr id="9" name="Picture 8">
            <a:extLst>
              <a:ext uri="{FF2B5EF4-FFF2-40B4-BE49-F238E27FC236}">
                <a16:creationId xmlns:a16="http://schemas.microsoft.com/office/drawing/2014/main" id="{EA4DDA5D-1DD3-72F2-20CE-B41949435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8920" y="4179665"/>
            <a:ext cx="4513500" cy="2538844"/>
          </a:xfrm>
          <a:prstGeom prst="rect">
            <a:avLst/>
          </a:prstGeom>
        </p:spPr>
      </p:pic>
    </p:spTree>
    <p:extLst>
      <p:ext uri="{BB962C8B-B14F-4D97-AF65-F5344CB8AC3E}">
        <p14:creationId xmlns:p14="http://schemas.microsoft.com/office/powerpoint/2010/main" val="640156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6" name="Picture 5">
            <a:extLst>
              <a:ext uri="{FF2B5EF4-FFF2-40B4-BE49-F238E27FC236}">
                <a16:creationId xmlns:a16="http://schemas.microsoft.com/office/drawing/2014/main" id="{329185AF-00AA-F45F-CA48-AA3F966BB3E8}"/>
              </a:ext>
            </a:extLst>
          </p:cNvPr>
          <p:cNvPicPr>
            <a:picLocks noChangeAspect="1"/>
          </p:cNvPicPr>
          <p:nvPr/>
        </p:nvPicPr>
        <p:blipFill>
          <a:blip r:embed="rId5"/>
          <a:stretch>
            <a:fillRect/>
          </a:stretch>
        </p:blipFill>
        <p:spPr>
          <a:xfrm>
            <a:off x="5606014" y="2343145"/>
            <a:ext cx="1085182" cy="5547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7" y="113366"/>
            <a:ext cx="3725845" cy="707886"/>
          </a:xfrm>
          <a:prstGeom prst="rect">
            <a:avLst/>
          </a:prstGeom>
          <a:noFill/>
        </p:spPr>
        <p:txBody>
          <a:bodyPr wrap="square" rtlCol="0">
            <a:spAutoFit/>
          </a:bodyPr>
          <a:lstStyle/>
          <a:p>
            <a:r>
              <a:rPr lang="en-US" sz="4000" dirty="0"/>
              <a:t>PATIENT SCREEN</a:t>
            </a:r>
            <a:endParaRPr lang="en-IN" sz="4000" dirty="0"/>
          </a:p>
        </p:txBody>
      </p:sp>
      <p:pic>
        <p:nvPicPr>
          <p:cNvPr id="2" name="Picture 1">
            <a:extLst>
              <a:ext uri="{FF2B5EF4-FFF2-40B4-BE49-F238E27FC236}">
                <a16:creationId xmlns:a16="http://schemas.microsoft.com/office/drawing/2014/main" id="{4A59EF00-1449-0DE4-0A81-FFA1C1716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1196" y="775962"/>
            <a:ext cx="5305426" cy="3063664"/>
          </a:xfrm>
          <a:prstGeom prst="rect">
            <a:avLst/>
          </a:prstGeom>
        </p:spPr>
      </p:pic>
      <p:sp>
        <p:nvSpPr>
          <p:cNvPr id="8" name="TextBox 7">
            <a:extLst>
              <a:ext uri="{FF2B5EF4-FFF2-40B4-BE49-F238E27FC236}">
                <a16:creationId xmlns:a16="http://schemas.microsoft.com/office/drawing/2014/main" id="{09CA31AA-BE26-A8EA-74AC-42603F1905D7}"/>
              </a:ext>
            </a:extLst>
          </p:cNvPr>
          <p:cNvSpPr txBox="1"/>
          <p:nvPr/>
        </p:nvSpPr>
        <p:spPr>
          <a:xfrm>
            <a:off x="201793" y="3888962"/>
            <a:ext cx="2645574" cy="369332"/>
          </a:xfrm>
          <a:prstGeom prst="rect">
            <a:avLst/>
          </a:prstGeom>
          <a:noFill/>
        </p:spPr>
        <p:txBody>
          <a:bodyPr wrap="square" rtlCol="0">
            <a:spAutoFit/>
          </a:bodyPr>
          <a:lstStyle/>
          <a:p>
            <a:r>
              <a:rPr lang="en-US" dirty="0"/>
              <a:t>Show Today’s Appointment</a:t>
            </a:r>
          </a:p>
        </p:txBody>
      </p:sp>
      <p:pic>
        <p:nvPicPr>
          <p:cNvPr id="11" name="Picture 10">
            <a:extLst>
              <a:ext uri="{FF2B5EF4-FFF2-40B4-BE49-F238E27FC236}">
                <a16:creationId xmlns:a16="http://schemas.microsoft.com/office/drawing/2014/main" id="{5FD93BF5-631A-0A09-AE76-A43B3102AF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100" y="4299013"/>
            <a:ext cx="4347770" cy="2445621"/>
          </a:xfrm>
          <a:prstGeom prst="rect">
            <a:avLst/>
          </a:prstGeom>
        </p:spPr>
      </p:pic>
      <p:pic>
        <p:nvPicPr>
          <p:cNvPr id="13" name="Picture 12">
            <a:extLst>
              <a:ext uri="{FF2B5EF4-FFF2-40B4-BE49-F238E27FC236}">
                <a16:creationId xmlns:a16="http://schemas.microsoft.com/office/drawing/2014/main" id="{9B57D8B8-6416-59B8-7E1A-BF8C1400E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097" y="825298"/>
            <a:ext cx="5446514" cy="3063664"/>
          </a:xfrm>
          <a:prstGeom prst="rect">
            <a:avLst/>
          </a:prstGeom>
        </p:spPr>
      </p:pic>
      <p:sp>
        <p:nvSpPr>
          <p:cNvPr id="14" name="TextBox 13">
            <a:extLst>
              <a:ext uri="{FF2B5EF4-FFF2-40B4-BE49-F238E27FC236}">
                <a16:creationId xmlns:a16="http://schemas.microsoft.com/office/drawing/2014/main" id="{823BF29E-3AA2-F989-07E2-F1100F9E1EAA}"/>
              </a:ext>
            </a:extLst>
          </p:cNvPr>
          <p:cNvSpPr txBox="1"/>
          <p:nvPr/>
        </p:nvSpPr>
        <p:spPr>
          <a:xfrm>
            <a:off x="6705157" y="3929681"/>
            <a:ext cx="2507530" cy="369332"/>
          </a:xfrm>
          <a:prstGeom prst="rect">
            <a:avLst/>
          </a:prstGeom>
          <a:noFill/>
        </p:spPr>
        <p:txBody>
          <a:bodyPr wrap="square" rtlCol="0">
            <a:spAutoFit/>
          </a:bodyPr>
          <a:lstStyle/>
          <a:p>
            <a:r>
              <a:rPr lang="en-US" dirty="0"/>
              <a:t>Show All Appointment</a:t>
            </a:r>
          </a:p>
        </p:txBody>
      </p:sp>
      <p:pic>
        <p:nvPicPr>
          <p:cNvPr id="16" name="Picture 15">
            <a:extLst>
              <a:ext uri="{FF2B5EF4-FFF2-40B4-BE49-F238E27FC236}">
                <a16:creationId xmlns:a16="http://schemas.microsoft.com/office/drawing/2014/main" id="{94202202-749E-3090-DDB5-DA8D7AD2A9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4989" y="4299012"/>
            <a:ext cx="4347770" cy="2445621"/>
          </a:xfrm>
          <a:prstGeom prst="rect">
            <a:avLst/>
          </a:prstGeom>
        </p:spPr>
      </p:pic>
    </p:spTree>
    <p:extLst>
      <p:ext uri="{BB962C8B-B14F-4D97-AF65-F5344CB8AC3E}">
        <p14:creationId xmlns:p14="http://schemas.microsoft.com/office/powerpoint/2010/main" val="153912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6" name="Picture 5">
            <a:extLst>
              <a:ext uri="{FF2B5EF4-FFF2-40B4-BE49-F238E27FC236}">
                <a16:creationId xmlns:a16="http://schemas.microsoft.com/office/drawing/2014/main" id="{329185AF-00AA-F45F-CA48-AA3F966BB3E8}"/>
              </a:ext>
            </a:extLst>
          </p:cNvPr>
          <p:cNvPicPr>
            <a:picLocks noChangeAspect="1"/>
          </p:cNvPicPr>
          <p:nvPr/>
        </p:nvPicPr>
        <p:blipFill>
          <a:blip r:embed="rId5"/>
          <a:stretch>
            <a:fillRect/>
          </a:stretch>
        </p:blipFill>
        <p:spPr>
          <a:xfrm>
            <a:off x="5743909" y="3846933"/>
            <a:ext cx="1085182" cy="5547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3513154" y="113366"/>
            <a:ext cx="5165691" cy="707886"/>
          </a:xfrm>
          <a:prstGeom prst="rect">
            <a:avLst/>
          </a:prstGeom>
          <a:noFill/>
        </p:spPr>
        <p:txBody>
          <a:bodyPr wrap="square" rtlCol="0">
            <a:spAutoFit/>
          </a:bodyPr>
          <a:lstStyle/>
          <a:p>
            <a:r>
              <a:rPr lang="en-US" sz="4000" dirty="0"/>
              <a:t>APPOINTMENT SCREEN</a:t>
            </a:r>
            <a:endParaRPr lang="en-IN" sz="4000" dirty="0"/>
          </a:p>
        </p:txBody>
      </p:sp>
      <p:pic>
        <p:nvPicPr>
          <p:cNvPr id="2" name="Picture 1">
            <a:extLst>
              <a:ext uri="{FF2B5EF4-FFF2-40B4-BE49-F238E27FC236}">
                <a16:creationId xmlns:a16="http://schemas.microsoft.com/office/drawing/2014/main" id="{CFAB03F2-CFFA-D06C-A4E3-BE22726C0B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9091" y="1809947"/>
            <a:ext cx="5067536" cy="3238106"/>
          </a:xfrm>
          <a:prstGeom prst="rect">
            <a:avLst/>
          </a:prstGeom>
        </p:spPr>
      </p:pic>
      <p:pic>
        <p:nvPicPr>
          <p:cNvPr id="8" name="Picture 7">
            <a:extLst>
              <a:ext uri="{FF2B5EF4-FFF2-40B4-BE49-F238E27FC236}">
                <a16:creationId xmlns:a16="http://schemas.microsoft.com/office/drawing/2014/main" id="{CD7ACBBB-6D53-C77F-FBF7-BAEFC25FC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98" y="1809946"/>
            <a:ext cx="5756635" cy="3238107"/>
          </a:xfrm>
          <a:prstGeom prst="rect">
            <a:avLst/>
          </a:prstGeom>
        </p:spPr>
      </p:pic>
    </p:spTree>
    <p:extLst>
      <p:ext uri="{BB962C8B-B14F-4D97-AF65-F5344CB8AC3E}">
        <p14:creationId xmlns:p14="http://schemas.microsoft.com/office/powerpoint/2010/main" val="41947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7" name="Picture 6">
            <a:extLst>
              <a:ext uri="{FF2B5EF4-FFF2-40B4-BE49-F238E27FC236}">
                <a16:creationId xmlns:a16="http://schemas.microsoft.com/office/drawing/2014/main" id="{C3B7323D-DF6F-A64E-470F-D012CE806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133" y="2338387"/>
            <a:ext cx="3877733" cy="2181225"/>
          </a:xfrm>
          <a:prstGeom prst="rect">
            <a:avLst/>
          </a:prstGeom>
        </p:spPr>
      </p:pic>
      <p:pic>
        <p:nvPicPr>
          <p:cNvPr id="9" name="Picture 8">
            <a:extLst>
              <a:ext uri="{FF2B5EF4-FFF2-40B4-BE49-F238E27FC236}">
                <a16:creationId xmlns:a16="http://schemas.microsoft.com/office/drawing/2014/main" id="{585D96A9-188B-C57C-2787-F86DD8341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11" y="467309"/>
            <a:ext cx="3877732" cy="2181224"/>
          </a:xfrm>
          <a:prstGeom prst="rect">
            <a:avLst/>
          </a:prstGeom>
        </p:spPr>
      </p:pic>
      <p:pic>
        <p:nvPicPr>
          <p:cNvPr id="11" name="Picture 10">
            <a:extLst>
              <a:ext uri="{FF2B5EF4-FFF2-40B4-BE49-F238E27FC236}">
                <a16:creationId xmlns:a16="http://schemas.microsoft.com/office/drawing/2014/main" id="{9F2BB267-5781-ADF6-2760-44A334CCA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711" y="4209467"/>
            <a:ext cx="3877732" cy="2181224"/>
          </a:xfrm>
          <a:prstGeom prst="rect">
            <a:avLst/>
          </a:prstGeom>
        </p:spPr>
      </p:pic>
      <p:pic>
        <p:nvPicPr>
          <p:cNvPr id="13" name="Picture 12">
            <a:extLst>
              <a:ext uri="{FF2B5EF4-FFF2-40B4-BE49-F238E27FC236}">
                <a16:creationId xmlns:a16="http://schemas.microsoft.com/office/drawing/2014/main" id="{A7AD0951-F094-1424-221D-4C817137E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4557" y="467309"/>
            <a:ext cx="3877732" cy="2181224"/>
          </a:xfrm>
          <a:prstGeom prst="rect">
            <a:avLst/>
          </a:prstGeom>
        </p:spPr>
      </p:pic>
      <p:pic>
        <p:nvPicPr>
          <p:cNvPr id="15" name="Picture 14">
            <a:extLst>
              <a:ext uri="{FF2B5EF4-FFF2-40B4-BE49-F238E27FC236}">
                <a16:creationId xmlns:a16="http://schemas.microsoft.com/office/drawing/2014/main" id="{8E0AAB0D-A751-1006-B4F0-0DAB2B8915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4556" y="4209467"/>
            <a:ext cx="3877733" cy="2181224"/>
          </a:xfrm>
          <a:prstGeom prst="rect">
            <a:avLst/>
          </a:prstGeom>
        </p:spPr>
      </p:pic>
      <p:cxnSp>
        <p:nvCxnSpPr>
          <p:cNvPr id="18" name="Connector: Curved 17">
            <a:extLst>
              <a:ext uri="{FF2B5EF4-FFF2-40B4-BE49-F238E27FC236}">
                <a16:creationId xmlns:a16="http://schemas.microsoft.com/office/drawing/2014/main" id="{6DDDAFA5-B18A-549C-5BF3-EEAABD922940}"/>
              </a:ext>
            </a:extLst>
          </p:cNvPr>
          <p:cNvCxnSpPr>
            <a:cxnSpLocks/>
          </p:cNvCxnSpPr>
          <p:nvPr/>
        </p:nvCxnSpPr>
        <p:spPr>
          <a:xfrm rot="10800000">
            <a:off x="4017448" y="1257303"/>
            <a:ext cx="2516703" cy="2362199"/>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Connector: Curved 24">
            <a:extLst>
              <a:ext uri="{FF2B5EF4-FFF2-40B4-BE49-F238E27FC236}">
                <a16:creationId xmlns:a16="http://schemas.microsoft.com/office/drawing/2014/main" id="{53CB286D-7994-FF0A-2473-2EF08A1D2A5D}"/>
              </a:ext>
            </a:extLst>
          </p:cNvPr>
          <p:cNvCxnSpPr>
            <a:cxnSpLocks/>
          </p:cNvCxnSpPr>
          <p:nvPr/>
        </p:nvCxnSpPr>
        <p:spPr>
          <a:xfrm rot="5400000" flipH="1" flipV="1">
            <a:off x="7158036" y="1947864"/>
            <a:ext cx="1876428" cy="146685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nector: Curved 29">
            <a:extLst>
              <a:ext uri="{FF2B5EF4-FFF2-40B4-BE49-F238E27FC236}">
                <a16:creationId xmlns:a16="http://schemas.microsoft.com/office/drawing/2014/main" id="{2584FA69-07DD-5F8D-4ED0-E23CE64101CA}"/>
              </a:ext>
            </a:extLst>
          </p:cNvPr>
          <p:cNvCxnSpPr/>
          <p:nvPr/>
        </p:nvCxnSpPr>
        <p:spPr>
          <a:xfrm>
            <a:off x="6943725" y="3633503"/>
            <a:ext cx="1885950" cy="14954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12D43A49-4F82-5F2F-AFAD-04AF066CC50E}"/>
              </a:ext>
            </a:extLst>
          </p:cNvPr>
          <p:cNvSpPr txBox="1"/>
          <p:nvPr/>
        </p:nvSpPr>
        <p:spPr>
          <a:xfrm>
            <a:off x="3513155" y="-102182"/>
            <a:ext cx="5165691" cy="707886"/>
          </a:xfrm>
          <a:prstGeom prst="rect">
            <a:avLst/>
          </a:prstGeom>
          <a:noFill/>
        </p:spPr>
        <p:txBody>
          <a:bodyPr wrap="square" rtlCol="0">
            <a:spAutoFit/>
          </a:bodyPr>
          <a:lstStyle/>
          <a:p>
            <a:r>
              <a:rPr lang="en-US" sz="4000" dirty="0"/>
              <a:t>APPOINTMENT SCREEN</a:t>
            </a:r>
            <a:endParaRPr lang="en-IN" sz="4000" dirty="0"/>
          </a:p>
        </p:txBody>
      </p:sp>
      <p:cxnSp>
        <p:nvCxnSpPr>
          <p:cNvPr id="34" name="Connector: Curved 33">
            <a:extLst>
              <a:ext uri="{FF2B5EF4-FFF2-40B4-BE49-F238E27FC236}">
                <a16:creationId xmlns:a16="http://schemas.microsoft.com/office/drawing/2014/main" id="{9C111A07-D932-9467-3573-68AF69DE8537}"/>
              </a:ext>
            </a:extLst>
          </p:cNvPr>
          <p:cNvCxnSpPr/>
          <p:nvPr/>
        </p:nvCxnSpPr>
        <p:spPr>
          <a:xfrm rot="5400000">
            <a:off x="1143036" y="2912560"/>
            <a:ext cx="1871080" cy="12287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 name="Connector: Curved 1">
            <a:extLst>
              <a:ext uri="{FF2B5EF4-FFF2-40B4-BE49-F238E27FC236}">
                <a16:creationId xmlns:a16="http://schemas.microsoft.com/office/drawing/2014/main" id="{CCC3E301-8E75-274C-2577-B4BC0FE210AC}"/>
              </a:ext>
            </a:extLst>
          </p:cNvPr>
          <p:cNvCxnSpPr>
            <a:cxnSpLocks/>
          </p:cNvCxnSpPr>
          <p:nvPr/>
        </p:nvCxnSpPr>
        <p:spPr>
          <a:xfrm rot="10800000" flipV="1">
            <a:off x="2366129" y="5392135"/>
            <a:ext cx="2017339" cy="499618"/>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D1879192-3E09-71CB-7868-741EAD2F8D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84682" y="4756874"/>
            <a:ext cx="3222635" cy="1812732"/>
          </a:xfrm>
          <a:prstGeom prst="rect">
            <a:avLst/>
          </a:prstGeom>
        </p:spPr>
      </p:pic>
    </p:spTree>
    <p:extLst>
      <p:ext uri="{BB962C8B-B14F-4D97-AF65-F5344CB8AC3E}">
        <p14:creationId xmlns:p14="http://schemas.microsoft.com/office/powerpoint/2010/main" val="1093699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2305050" y="113366"/>
            <a:ext cx="7254071" cy="707886"/>
          </a:xfrm>
          <a:prstGeom prst="rect">
            <a:avLst/>
          </a:prstGeom>
          <a:noFill/>
        </p:spPr>
        <p:txBody>
          <a:bodyPr wrap="square" rtlCol="0">
            <a:spAutoFit/>
          </a:bodyPr>
          <a:lstStyle/>
          <a:p>
            <a:r>
              <a:rPr lang="en-US" sz="4000" dirty="0"/>
              <a:t>APPOINTMENT SCREEN BACKEND</a:t>
            </a:r>
            <a:endParaRPr lang="en-IN" sz="4000" dirty="0"/>
          </a:p>
        </p:txBody>
      </p:sp>
      <p:pic>
        <p:nvPicPr>
          <p:cNvPr id="2" name="Picture 1">
            <a:extLst>
              <a:ext uri="{FF2B5EF4-FFF2-40B4-BE49-F238E27FC236}">
                <a16:creationId xmlns:a16="http://schemas.microsoft.com/office/drawing/2014/main" id="{A38AD13B-87E7-AF65-0476-E855B6B3D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8" y="934608"/>
            <a:ext cx="5281141" cy="2970642"/>
          </a:xfrm>
          <a:prstGeom prst="rect">
            <a:avLst/>
          </a:prstGeom>
        </p:spPr>
      </p:pic>
      <p:cxnSp>
        <p:nvCxnSpPr>
          <p:cNvPr id="9" name="Connector: Curved 8">
            <a:extLst>
              <a:ext uri="{FF2B5EF4-FFF2-40B4-BE49-F238E27FC236}">
                <a16:creationId xmlns:a16="http://schemas.microsoft.com/office/drawing/2014/main" id="{CD1BA09D-413A-54C9-DD67-01C3421056AC}"/>
              </a:ext>
            </a:extLst>
          </p:cNvPr>
          <p:cNvCxnSpPr>
            <a:cxnSpLocks/>
          </p:cNvCxnSpPr>
          <p:nvPr/>
        </p:nvCxnSpPr>
        <p:spPr>
          <a:xfrm>
            <a:off x="4914899" y="2952750"/>
            <a:ext cx="2117500" cy="2062313"/>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F68C17D9-EB50-B3CD-84A3-30F0A58289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324" y="3525323"/>
            <a:ext cx="5489031" cy="3087580"/>
          </a:xfrm>
          <a:prstGeom prst="rect">
            <a:avLst/>
          </a:prstGeom>
        </p:spPr>
      </p:pic>
    </p:spTree>
    <p:extLst>
      <p:ext uri="{BB962C8B-B14F-4D97-AF65-F5344CB8AC3E}">
        <p14:creationId xmlns:p14="http://schemas.microsoft.com/office/powerpoint/2010/main" val="1740080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508A29C8-0221-AA30-8AF7-9BA36BD96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 y="535904"/>
            <a:ext cx="5143282" cy="2893096"/>
          </a:xfrm>
          <a:prstGeom prst="rect">
            <a:avLst/>
          </a:prstGeom>
        </p:spPr>
      </p:pic>
      <p:pic>
        <p:nvPicPr>
          <p:cNvPr id="8" name="Picture 7">
            <a:extLst>
              <a:ext uri="{FF2B5EF4-FFF2-40B4-BE49-F238E27FC236}">
                <a16:creationId xmlns:a16="http://schemas.microsoft.com/office/drawing/2014/main" id="{0F0B1A2E-3A9B-E82F-33E3-167DB1CB6C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 y="3854010"/>
            <a:ext cx="5143282" cy="2893096"/>
          </a:xfrm>
          <a:prstGeom prst="rect">
            <a:avLst/>
          </a:prstGeom>
        </p:spPr>
      </p:pic>
      <p:pic>
        <p:nvPicPr>
          <p:cNvPr id="11" name="Picture 10">
            <a:extLst>
              <a:ext uri="{FF2B5EF4-FFF2-40B4-BE49-F238E27FC236}">
                <a16:creationId xmlns:a16="http://schemas.microsoft.com/office/drawing/2014/main" id="{A1A818C7-DD1A-E496-0C04-0DBF3A8728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448" y="535904"/>
            <a:ext cx="5143282" cy="2893096"/>
          </a:xfrm>
          <a:prstGeom prst="rect">
            <a:avLst/>
          </a:prstGeom>
        </p:spPr>
      </p:pic>
      <p:pic>
        <p:nvPicPr>
          <p:cNvPr id="13" name="Picture 12">
            <a:extLst>
              <a:ext uri="{FF2B5EF4-FFF2-40B4-BE49-F238E27FC236}">
                <a16:creationId xmlns:a16="http://schemas.microsoft.com/office/drawing/2014/main" id="{86649822-2321-BFB7-D6BC-485D5287A3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7448" y="3950037"/>
            <a:ext cx="5143282" cy="2893096"/>
          </a:xfrm>
          <a:prstGeom prst="rect">
            <a:avLst/>
          </a:prstGeom>
        </p:spPr>
      </p:pic>
    </p:spTree>
    <p:extLst>
      <p:ext uri="{BB962C8B-B14F-4D97-AF65-F5344CB8AC3E}">
        <p14:creationId xmlns:p14="http://schemas.microsoft.com/office/powerpoint/2010/main" val="336321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6" name="Picture 5">
            <a:extLst>
              <a:ext uri="{FF2B5EF4-FFF2-40B4-BE49-F238E27FC236}">
                <a16:creationId xmlns:a16="http://schemas.microsoft.com/office/drawing/2014/main" id="{B764C4D2-1772-A86D-8695-BCB8482CA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36" y="467308"/>
            <a:ext cx="4949072" cy="2783853"/>
          </a:xfrm>
          <a:prstGeom prst="rect">
            <a:avLst/>
          </a:prstGeom>
        </p:spPr>
      </p:pic>
      <p:pic>
        <p:nvPicPr>
          <p:cNvPr id="9" name="Picture 8">
            <a:extLst>
              <a:ext uri="{FF2B5EF4-FFF2-40B4-BE49-F238E27FC236}">
                <a16:creationId xmlns:a16="http://schemas.microsoft.com/office/drawing/2014/main" id="{4430D144-626E-D22B-D807-4958773A8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1658" y="467309"/>
            <a:ext cx="4949072" cy="2783853"/>
          </a:xfrm>
          <a:prstGeom prst="rect">
            <a:avLst/>
          </a:prstGeom>
        </p:spPr>
      </p:pic>
      <p:pic>
        <p:nvPicPr>
          <p:cNvPr id="14" name="Picture 13">
            <a:extLst>
              <a:ext uri="{FF2B5EF4-FFF2-40B4-BE49-F238E27FC236}">
                <a16:creationId xmlns:a16="http://schemas.microsoft.com/office/drawing/2014/main" id="{12485C39-B3B4-BA7F-35CC-99146DF41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136" y="3606839"/>
            <a:ext cx="4949072" cy="2783853"/>
          </a:xfrm>
          <a:prstGeom prst="rect">
            <a:avLst/>
          </a:prstGeom>
        </p:spPr>
      </p:pic>
      <p:pic>
        <p:nvPicPr>
          <p:cNvPr id="16" name="Picture 15">
            <a:extLst>
              <a:ext uri="{FF2B5EF4-FFF2-40B4-BE49-F238E27FC236}">
                <a16:creationId xmlns:a16="http://schemas.microsoft.com/office/drawing/2014/main" id="{37AF835A-A768-7462-0020-A1C4F2A396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1658" y="3606839"/>
            <a:ext cx="4949072" cy="2783853"/>
          </a:xfrm>
          <a:prstGeom prst="rect">
            <a:avLst/>
          </a:prstGeom>
        </p:spPr>
      </p:pic>
    </p:spTree>
    <p:extLst>
      <p:ext uri="{BB962C8B-B14F-4D97-AF65-F5344CB8AC3E}">
        <p14:creationId xmlns:p14="http://schemas.microsoft.com/office/powerpoint/2010/main" val="24357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22F25E22-FD9D-5114-8345-C8EA34312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661" y="638285"/>
            <a:ext cx="5536676" cy="3114380"/>
          </a:xfrm>
          <a:prstGeom prst="rect">
            <a:avLst/>
          </a:prstGeom>
        </p:spPr>
      </p:pic>
      <p:pic>
        <p:nvPicPr>
          <p:cNvPr id="7" name="Picture 6">
            <a:extLst>
              <a:ext uri="{FF2B5EF4-FFF2-40B4-BE49-F238E27FC236}">
                <a16:creationId xmlns:a16="http://schemas.microsoft.com/office/drawing/2014/main" id="{C5F5090B-7404-85C5-3FA0-A487B3BD92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639" y="638285"/>
            <a:ext cx="5536700" cy="3114394"/>
          </a:xfrm>
          <a:prstGeom prst="rect">
            <a:avLst/>
          </a:prstGeom>
        </p:spPr>
      </p:pic>
      <p:pic>
        <p:nvPicPr>
          <p:cNvPr id="9" name="Picture 8">
            <a:extLst>
              <a:ext uri="{FF2B5EF4-FFF2-40B4-BE49-F238E27FC236}">
                <a16:creationId xmlns:a16="http://schemas.microsoft.com/office/drawing/2014/main" id="{E389A46D-8DED-7B9F-9948-B4593A4CB8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637" y="3915598"/>
            <a:ext cx="5536700" cy="3114394"/>
          </a:xfrm>
          <a:prstGeom prst="rect">
            <a:avLst/>
          </a:prstGeom>
        </p:spPr>
      </p:pic>
      <p:pic>
        <p:nvPicPr>
          <p:cNvPr id="12" name="Picture 11">
            <a:extLst>
              <a:ext uri="{FF2B5EF4-FFF2-40B4-BE49-F238E27FC236}">
                <a16:creationId xmlns:a16="http://schemas.microsoft.com/office/drawing/2014/main" id="{584C18B7-30A0-4645-A002-2E7664783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5639" y="3915598"/>
            <a:ext cx="5536700" cy="3114394"/>
          </a:xfrm>
          <a:prstGeom prst="rect">
            <a:avLst/>
          </a:prstGeom>
        </p:spPr>
      </p:pic>
    </p:spTree>
    <p:extLst>
      <p:ext uri="{BB962C8B-B14F-4D97-AF65-F5344CB8AC3E}">
        <p14:creationId xmlns:p14="http://schemas.microsoft.com/office/powerpoint/2010/main" val="333129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22F25E22-FD9D-5114-8345-C8EA34312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661" y="638285"/>
            <a:ext cx="5536676" cy="3114380"/>
          </a:xfrm>
          <a:prstGeom prst="rect">
            <a:avLst/>
          </a:prstGeom>
        </p:spPr>
      </p:pic>
      <p:pic>
        <p:nvPicPr>
          <p:cNvPr id="7" name="Picture 6">
            <a:extLst>
              <a:ext uri="{FF2B5EF4-FFF2-40B4-BE49-F238E27FC236}">
                <a16:creationId xmlns:a16="http://schemas.microsoft.com/office/drawing/2014/main" id="{C5F5090B-7404-85C5-3FA0-A487B3BD92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639" y="638285"/>
            <a:ext cx="5536700" cy="3114394"/>
          </a:xfrm>
          <a:prstGeom prst="rect">
            <a:avLst/>
          </a:prstGeom>
        </p:spPr>
      </p:pic>
      <p:pic>
        <p:nvPicPr>
          <p:cNvPr id="9" name="Picture 8">
            <a:extLst>
              <a:ext uri="{FF2B5EF4-FFF2-40B4-BE49-F238E27FC236}">
                <a16:creationId xmlns:a16="http://schemas.microsoft.com/office/drawing/2014/main" id="{E389A46D-8DED-7B9F-9948-B4593A4CB8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637" y="3915598"/>
            <a:ext cx="5536700" cy="3114394"/>
          </a:xfrm>
          <a:prstGeom prst="rect">
            <a:avLst/>
          </a:prstGeom>
        </p:spPr>
      </p:pic>
      <p:pic>
        <p:nvPicPr>
          <p:cNvPr id="12" name="Picture 11">
            <a:extLst>
              <a:ext uri="{FF2B5EF4-FFF2-40B4-BE49-F238E27FC236}">
                <a16:creationId xmlns:a16="http://schemas.microsoft.com/office/drawing/2014/main" id="{584C18B7-30A0-4645-A002-2E7664783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5639" y="3915598"/>
            <a:ext cx="5536700" cy="3114394"/>
          </a:xfrm>
          <a:prstGeom prst="rect">
            <a:avLst/>
          </a:prstGeom>
        </p:spPr>
      </p:pic>
      <p:pic>
        <p:nvPicPr>
          <p:cNvPr id="6" name="Picture 5">
            <a:extLst>
              <a:ext uri="{FF2B5EF4-FFF2-40B4-BE49-F238E27FC236}">
                <a16:creationId xmlns:a16="http://schemas.microsoft.com/office/drawing/2014/main" id="{457FDF31-FF82-15DA-BCD5-75D4C65586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637" y="629212"/>
            <a:ext cx="5536700" cy="3114394"/>
          </a:xfrm>
          <a:prstGeom prst="rect">
            <a:avLst/>
          </a:prstGeom>
        </p:spPr>
      </p:pic>
    </p:spTree>
    <p:extLst>
      <p:ext uri="{BB962C8B-B14F-4D97-AF65-F5344CB8AC3E}">
        <p14:creationId xmlns:p14="http://schemas.microsoft.com/office/powerpoint/2010/main" val="282756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IN" sz="4000" b="1" dirty="0">
                <a:solidFill>
                  <a:srgbClr val="FFFFFF"/>
                </a:solidFill>
              </a:rPr>
              <a:t>FUTURE SCOPE</a:t>
            </a: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49480"/>
            <a:ext cx="6555347" cy="5546047"/>
          </a:xfrm>
        </p:spPr>
        <p:txBody>
          <a:bodyPr anchor="ctr">
            <a:normAutofit/>
          </a:bodyPr>
          <a:lstStyle/>
          <a:p>
            <a:r>
              <a:rPr lang="en-IN" dirty="0"/>
              <a:t>THIS APPLICATION IS ONLY USED BY THE RECEPTIONIST BUT WE ARE GOING TO MAKE THE SAME THING FOR PATIENTS WHICH CAN BE OPERATED THROUGH WEB .</a:t>
            </a:r>
          </a:p>
          <a:p>
            <a:r>
              <a:rPr lang="en-IN" dirty="0"/>
              <a:t>This application has limited number of sections , we will work to add more sections like pharmacy , surgery etc.</a:t>
            </a:r>
          </a:p>
          <a:p>
            <a:r>
              <a:rPr lang="en-IN" dirty="0"/>
              <a:t>ALSO GOING TO ADD SOME MORE FEATURES FOR EXAMPLE - IF PATIENT IS SAID TO VISIT THE HOSPITAL AFTER SOME GIVEN TIME BOUNDARY THEN THIS WILL AUTOMATICALLY SEND THE EMAIL TO THE PATIENT.</a:t>
            </a:r>
          </a:p>
          <a:p>
            <a:pPr marL="0" indent="0">
              <a:buNone/>
            </a:pP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pic>
        <p:nvPicPr>
          <p:cNvPr id="6" name="Picture 5">
            <a:extLst>
              <a:ext uri="{FF2B5EF4-FFF2-40B4-BE49-F238E27FC236}">
                <a16:creationId xmlns:a16="http://schemas.microsoft.com/office/drawing/2014/main" id="{45606284-F813-564D-1DA0-8477955F3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Tree>
    <p:extLst>
      <p:ext uri="{BB962C8B-B14F-4D97-AF65-F5344CB8AC3E}">
        <p14:creationId xmlns:p14="http://schemas.microsoft.com/office/powerpoint/2010/main" val="38624442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50F7CA5D-C0F2-7A23-500C-A793C6026CA1}"/>
              </a:ext>
            </a:extLst>
          </p:cNvPr>
          <p:cNvPicPr>
            <a:picLocks noChangeAspect="1"/>
          </p:cNvPicPr>
          <p:nvPr/>
        </p:nvPicPr>
        <p:blipFill rotWithShape="1">
          <a:blip r:embed="rId2">
            <a:alphaModFix amt="35000"/>
          </a:blip>
          <a:srcRect r="1" b="1576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E6325C85-61EC-6539-316E-FD003DE7CBC6}"/>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6000" b="1" dirty="0"/>
              <a:t>Introduction</a:t>
            </a:r>
          </a:p>
        </p:txBody>
      </p:sp>
      <p:sp>
        <p:nvSpPr>
          <p:cNvPr id="4" name="TextBox 3">
            <a:extLst>
              <a:ext uri="{FF2B5EF4-FFF2-40B4-BE49-F238E27FC236}">
                <a16:creationId xmlns:a16="http://schemas.microsoft.com/office/drawing/2014/main" id="{8906FD21-AE54-58CA-58E8-D483503A7146}"/>
              </a:ext>
            </a:extLst>
          </p:cNvPr>
          <p:cNvSpPr txBox="1"/>
          <p:nvPr/>
        </p:nvSpPr>
        <p:spPr>
          <a:xfrm>
            <a:off x="643467" y="1782981"/>
            <a:ext cx="10905066"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descr="Logo&#10;&#10;Description automatically generated with medium confidence">
            <a:extLst>
              <a:ext uri="{FF2B5EF4-FFF2-40B4-BE49-F238E27FC236}">
                <a16:creationId xmlns:a16="http://schemas.microsoft.com/office/drawing/2014/main" id="{8687B07F-55ED-66A8-B574-1D9B113E3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048" y="5215"/>
            <a:ext cx="959119" cy="904884"/>
          </a:xfrm>
          <a:prstGeom prst="rect">
            <a:avLst/>
          </a:prstGeom>
        </p:spPr>
      </p:pic>
      <p:pic>
        <p:nvPicPr>
          <p:cNvPr id="6" name="Picture 5">
            <a:extLst>
              <a:ext uri="{FF2B5EF4-FFF2-40B4-BE49-F238E27FC236}">
                <a16:creationId xmlns:a16="http://schemas.microsoft.com/office/drawing/2014/main" id="{F9EA8DFB-FF8B-FE84-06B1-2CE164041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5" name="TextBox 4">
            <a:extLst>
              <a:ext uri="{FF2B5EF4-FFF2-40B4-BE49-F238E27FC236}">
                <a16:creationId xmlns:a16="http://schemas.microsoft.com/office/drawing/2014/main" id="{315C961D-77C8-5ABF-4F4D-AF822ADC4C78}"/>
              </a:ext>
            </a:extLst>
          </p:cNvPr>
          <p:cNvSpPr txBox="1"/>
          <p:nvPr/>
        </p:nvSpPr>
        <p:spPr>
          <a:xfrm>
            <a:off x="867294" y="1569715"/>
            <a:ext cx="10355754" cy="3108543"/>
          </a:xfrm>
          <a:prstGeom prst="rect">
            <a:avLst/>
          </a:prstGeom>
          <a:noFill/>
        </p:spPr>
        <p:txBody>
          <a:bodyPr wrap="square" rtlCol="0">
            <a:spAutoFit/>
          </a:bodyPr>
          <a:lstStyle/>
          <a:p>
            <a:r>
              <a:rPr lang="en-US" sz="2800" dirty="0"/>
              <a:t>TO MAKE OUR RESOURCES RESERVED AND TO SAVE TIME </a:t>
            </a:r>
          </a:p>
          <a:p>
            <a:endParaRPr lang="en-US" sz="2800" dirty="0"/>
          </a:p>
          <a:p>
            <a:pPr marL="457200" indent="-457200">
              <a:buFont typeface="Arial" panose="020B0604020202020204" pitchFamily="34" charset="0"/>
              <a:buChar char="•"/>
            </a:pPr>
            <a:r>
              <a:rPr lang="en-US" sz="2800" dirty="0"/>
              <a:t>Needs a lot of paper work </a:t>
            </a:r>
          </a:p>
          <a:p>
            <a:pPr marL="457200" indent="-457200">
              <a:buFont typeface="Arial" panose="020B0604020202020204" pitchFamily="34" charset="0"/>
              <a:buChar char="•"/>
            </a:pPr>
            <a:r>
              <a:rPr lang="en-US" sz="2800" dirty="0"/>
              <a:t>Problem with maintenance </a:t>
            </a:r>
          </a:p>
          <a:p>
            <a:pPr marL="457200" indent="-457200">
              <a:buFont typeface="Arial" panose="020B0604020202020204" pitchFamily="34" charset="0"/>
              <a:buChar char="•"/>
            </a:pPr>
            <a:r>
              <a:rPr lang="en-US" sz="2800" dirty="0"/>
              <a:t>Volumes of data becomes problem </a:t>
            </a:r>
          </a:p>
          <a:p>
            <a:pPr marL="457200" indent="-457200">
              <a:buFont typeface="Arial" panose="020B0604020202020204" pitchFamily="34" charset="0"/>
              <a:buChar char="•"/>
            </a:pPr>
            <a:r>
              <a:rPr lang="en-US" sz="2800" dirty="0"/>
              <a:t>Once data is burned it cannot be reproduced easily </a:t>
            </a:r>
          </a:p>
          <a:p>
            <a:pPr marL="457200" indent="-457200">
              <a:buFont typeface="Arial" panose="020B0604020202020204" pitchFamily="34" charset="0"/>
              <a:buChar char="•"/>
            </a:pPr>
            <a:r>
              <a:rPr lang="en-US" sz="2800" dirty="0"/>
              <a:t>Data handling is problem</a:t>
            </a:r>
            <a:endParaRPr lang="en-IN" sz="2800" dirty="0"/>
          </a:p>
        </p:txBody>
      </p:sp>
    </p:spTree>
    <p:extLst>
      <p:ext uri="{BB962C8B-B14F-4D97-AF65-F5344CB8AC3E}">
        <p14:creationId xmlns:p14="http://schemas.microsoft.com/office/powerpoint/2010/main" val="94366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5D4B-1483-FA53-B9D9-AFA9493AB3AC}"/>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b="0" cap="all" dirty="0"/>
              <a:t>Thanks</a:t>
            </a:r>
          </a:p>
        </p:txBody>
      </p:sp>
      <p:sp>
        <p:nvSpPr>
          <p:cNvPr id="3" name="Content Placeholder 2">
            <a:extLst>
              <a:ext uri="{FF2B5EF4-FFF2-40B4-BE49-F238E27FC236}">
                <a16:creationId xmlns:a16="http://schemas.microsoft.com/office/drawing/2014/main" id="{47380279-E580-0C0E-5632-8E1E00DAC41C}"/>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kern="1200" cap="all" dirty="0">
                <a:solidFill>
                  <a:schemeClr val="accent1"/>
                </a:solidFill>
                <a:latin typeface="+mn-lt"/>
                <a:ea typeface="+mn-ea"/>
                <a:cs typeface="+mn-cs"/>
              </a:rPr>
              <a:t>An </a:t>
            </a:r>
            <a:r>
              <a:rPr lang="en-US" sz="1600" b="1" kern="1200" cap="all" dirty="0">
                <a:solidFill>
                  <a:srgbClr val="FF0000"/>
                </a:solidFill>
                <a:latin typeface="+mn-lt"/>
                <a:ea typeface="+mn-ea"/>
                <a:cs typeface="+mn-cs"/>
              </a:rPr>
              <a:t>Open Source Chandigarh </a:t>
            </a:r>
            <a:r>
              <a:rPr lang="en-US" sz="1600" kern="1200" cap="all" dirty="0">
                <a:solidFill>
                  <a:schemeClr val="accent1"/>
                </a:solidFill>
                <a:latin typeface="+mn-lt"/>
                <a:ea typeface="+mn-ea"/>
                <a:cs typeface="+mn-cs"/>
              </a:rPr>
              <a:t>Initiative</a:t>
            </a:r>
          </a:p>
        </p:txBody>
      </p:sp>
      <p:pic>
        <p:nvPicPr>
          <p:cNvPr id="2050" name="Picture 2" descr="Open-Source-Chandigarh · GitHub">
            <a:extLst>
              <a:ext uri="{FF2B5EF4-FFF2-40B4-BE49-F238E27FC236}">
                <a16:creationId xmlns:a16="http://schemas.microsoft.com/office/drawing/2014/main" id="{0C3AF3F3-9D70-E90F-1B45-F170A6F708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5769" y="3075256"/>
            <a:ext cx="7744391" cy="2168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with medium confidence">
            <a:extLst>
              <a:ext uri="{FF2B5EF4-FFF2-40B4-BE49-F238E27FC236}">
                <a16:creationId xmlns:a16="http://schemas.microsoft.com/office/drawing/2014/main" id="{C6A9E9F7-78CA-4D34-9EF3-AB4329E9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3217" y="5215"/>
            <a:ext cx="959119" cy="904884"/>
          </a:xfrm>
          <a:prstGeom prst="rect">
            <a:avLst/>
          </a:prstGeom>
        </p:spPr>
      </p:pic>
      <p:pic>
        <p:nvPicPr>
          <p:cNvPr id="6" name="Picture 5">
            <a:extLst>
              <a:ext uri="{FF2B5EF4-FFF2-40B4-BE49-F238E27FC236}">
                <a16:creationId xmlns:a16="http://schemas.microsoft.com/office/drawing/2014/main" id="{91B98C7B-76E4-66F0-E919-3CEB91770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Tree>
    <p:extLst>
      <p:ext uri="{BB962C8B-B14F-4D97-AF65-F5344CB8AC3E}">
        <p14:creationId xmlns:p14="http://schemas.microsoft.com/office/powerpoint/2010/main" val="4698119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US" sz="4000" b="1" dirty="0">
                <a:solidFill>
                  <a:srgbClr val="FFFFFF"/>
                </a:solidFill>
              </a:rPr>
              <a:t>PROBLEM STATEMENT</a:t>
            </a:r>
            <a:endParaRPr lang="en-IN" sz="4000" b="1" dirty="0">
              <a:solidFill>
                <a:srgbClr val="FFFFFF"/>
              </a:solidFill>
            </a:endParaRP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55976"/>
            <a:ext cx="6555347" cy="5546047"/>
          </a:xfrm>
        </p:spPr>
        <p:txBody>
          <a:bodyPr anchor="ctr">
            <a:normAutofit/>
          </a:bodyPr>
          <a:lstStyle/>
          <a:p>
            <a:r>
              <a:rPr lang="en-US" sz="2000" dirty="0"/>
              <a:t>The problem with traditional hospital management systems is that they are often manual, paper-based, and disjointed, making it difficult to efficiently manage patient information, resources, and processes. This can lead to increased costs, decreased productivity, poor patient experiences, and even medical errors.</a:t>
            </a:r>
          </a:p>
          <a:p>
            <a:r>
              <a:rPr lang="en-US" sz="2000" dirty="0"/>
              <a:t>The current hospital management systems often face challenges such as manual processes, fragmented information, and limited integration with other systems, leading to inefficiencies and increased costs. These issues can result in decreased patient satisfaction, errors in medical care, and reduced productivity.</a:t>
            </a:r>
          </a:p>
          <a:p>
            <a:pPr marL="0" indent="0">
              <a:buNone/>
            </a:pP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pic>
        <p:nvPicPr>
          <p:cNvPr id="6" name="Picture 5">
            <a:extLst>
              <a:ext uri="{FF2B5EF4-FFF2-40B4-BE49-F238E27FC236}">
                <a16:creationId xmlns:a16="http://schemas.microsoft.com/office/drawing/2014/main" id="{45606284-F813-564D-1DA0-8477955F3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Tree>
    <p:extLst>
      <p:ext uri="{BB962C8B-B14F-4D97-AF65-F5344CB8AC3E}">
        <p14:creationId xmlns:p14="http://schemas.microsoft.com/office/powerpoint/2010/main" val="7777863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US" sz="4000" b="1" dirty="0">
                <a:solidFill>
                  <a:srgbClr val="FFFFFF"/>
                </a:solidFill>
              </a:rPr>
              <a:t>SOLUTION</a:t>
            </a:r>
            <a:endParaRPr lang="en-IN" sz="4000" b="1" dirty="0">
              <a:solidFill>
                <a:srgbClr val="FFFFFF"/>
              </a:solidFill>
            </a:endParaRP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49480"/>
            <a:ext cx="6555347" cy="5546047"/>
          </a:xfrm>
        </p:spPr>
        <p:txBody>
          <a:bodyPr anchor="ctr">
            <a:normAutofit fontScale="85000" lnSpcReduction="10000"/>
          </a:bodyPr>
          <a:lstStyle/>
          <a:p>
            <a:pPr marL="0" indent="0">
              <a:buNone/>
            </a:pPr>
            <a:r>
              <a:rPr lang="en-US" sz="2000" dirty="0"/>
              <a:t>The goal of a hospital management system is to streamline hospital operations and provide real-time access to relevant information for all stakeholders, including patients, physicians, nurses, administrators, and billing staff. This system should be able to automate and manage the following processes:</a:t>
            </a:r>
          </a:p>
          <a:p>
            <a:r>
              <a:rPr lang="en-US" sz="2000" dirty="0"/>
              <a:t>Patient Registration </a:t>
            </a:r>
          </a:p>
          <a:p>
            <a:r>
              <a:rPr lang="en-US" sz="2000" dirty="0"/>
              <a:t>Patient Management</a:t>
            </a:r>
          </a:p>
          <a:p>
            <a:r>
              <a:rPr lang="en-US" sz="2000" dirty="0"/>
              <a:t>Appointments</a:t>
            </a:r>
          </a:p>
          <a:p>
            <a:r>
              <a:rPr lang="en-US" sz="2000" dirty="0"/>
              <a:t>Specializations </a:t>
            </a:r>
          </a:p>
          <a:p>
            <a:pPr marL="0" indent="0">
              <a:buNone/>
            </a:pPr>
            <a:r>
              <a:rPr lang="en-US" sz="2000" dirty="0"/>
              <a:t>A hospital management system should be secure, reliable, user-friendly, and able to integrate with other systems used in the hospital. By implementing a comprehensive hospital management system, healthcare organizations can improve patient outcomes, reduce costs, and enhance the overall efficiency of their operations.</a:t>
            </a: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pic>
        <p:nvPicPr>
          <p:cNvPr id="6" name="Picture 5">
            <a:extLst>
              <a:ext uri="{FF2B5EF4-FFF2-40B4-BE49-F238E27FC236}">
                <a16:creationId xmlns:a16="http://schemas.microsoft.com/office/drawing/2014/main" id="{45606284-F813-564D-1DA0-8477955F3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Tree>
    <p:extLst>
      <p:ext uri="{BB962C8B-B14F-4D97-AF65-F5344CB8AC3E}">
        <p14:creationId xmlns:p14="http://schemas.microsoft.com/office/powerpoint/2010/main" val="23394836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D9490BB1-D6E4-CA99-11A6-12488C075394}"/>
              </a:ext>
            </a:extLst>
          </p:cNvPr>
          <p:cNvSpPr>
            <a:spLocks noGrp="1"/>
          </p:cNvSpPr>
          <p:nvPr>
            <p:ph type="title"/>
          </p:nvPr>
        </p:nvSpPr>
        <p:spPr>
          <a:xfrm>
            <a:off x="913773" y="149951"/>
            <a:ext cx="10364451" cy="634716"/>
          </a:xfrm>
        </p:spPr>
        <p:txBody>
          <a:bodyPr vert="horz" lIns="91440" tIns="45720" rIns="91440" bIns="45720" rtlCol="0" anchor="ctr">
            <a:normAutofit/>
          </a:bodyPr>
          <a:lstStyle/>
          <a:p>
            <a:r>
              <a:rPr lang="en-US" dirty="0">
                <a:solidFill>
                  <a:srgbClr val="FFFFFF"/>
                </a:solidFill>
              </a:rPr>
              <a:t>IMPLEMENTATION</a:t>
            </a:r>
          </a:p>
        </p:txBody>
      </p:sp>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12" name="Picture 11">
            <a:extLst>
              <a:ext uri="{FF2B5EF4-FFF2-40B4-BE49-F238E27FC236}">
                <a16:creationId xmlns:a16="http://schemas.microsoft.com/office/drawing/2014/main" id="{C79DB59B-EA99-9DFB-B39C-54687C6CA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387" y="784668"/>
            <a:ext cx="3922222" cy="2657041"/>
          </a:xfrm>
          <a:prstGeom prst="rect">
            <a:avLst/>
          </a:prstGeom>
        </p:spPr>
      </p:pic>
      <p:pic>
        <p:nvPicPr>
          <p:cNvPr id="14" name="Picture 13">
            <a:extLst>
              <a:ext uri="{FF2B5EF4-FFF2-40B4-BE49-F238E27FC236}">
                <a16:creationId xmlns:a16="http://schemas.microsoft.com/office/drawing/2014/main" id="{CA6F908A-B09B-1CD7-B1DC-442669D28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82" y="784667"/>
            <a:ext cx="3600958" cy="2310012"/>
          </a:xfrm>
          <a:prstGeom prst="rect">
            <a:avLst/>
          </a:prstGeom>
        </p:spPr>
      </p:pic>
      <p:sp>
        <p:nvSpPr>
          <p:cNvPr id="32" name="Arrow: Right 31">
            <a:extLst>
              <a:ext uri="{FF2B5EF4-FFF2-40B4-BE49-F238E27FC236}">
                <a16:creationId xmlns:a16="http://schemas.microsoft.com/office/drawing/2014/main" id="{FCA5115D-D914-DF8C-3826-D8B1E4AC0CD8}"/>
              </a:ext>
            </a:extLst>
          </p:cNvPr>
          <p:cNvSpPr/>
          <p:nvPr/>
        </p:nvSpPr>
        <p:spPr>
          <a:xfrm>
            <a:off x="3864891" y="1610450"/>
            <a:ext cx="2662734" cy="512964"/>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55C2E7D0-EE3D-3A16-5C72-DC39400C768F}"/>
              </a:ext>
            </a:extLst>
          </p:cNvPr>
          <p:cNvSpPr/>
          <p:nvPr/>
        </p:nvSpPr>
        <p:spPr>
          <a:xfrm rot="2555853">
            <a:off x="2127889" y="3368089"/>
            <a:ext cx="1007876" cy="512964"/>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ACF9953-C612-6CD6-A107-C91C13CE1836}"/>
              </a:ext>
            </a:extLst>
          </p:cNvPr>
          <p:cNvSpPr txBox="1"/>
          <p:nvPr/>
        </p:nvSpPr>
        <p:spPr>
          <a:xfrm>
            <a:off x="7409467" y="3452001"/>
            <a:ext cx="2498104" cy="369332"/>
          </a:xfrm>
          <a:prstGeom prst="rect">
            <a:avLst/>
          </a:prstGeom>
          <a:noFill/>
        </p:spPr>
        <p:txBody>
          <a:bodyPr wrap="square" rtlCol="0">
            <a:spAutoFit/>
          </a:bodyPr>
          <a:lstStyle/>
          <a:p>
            <a:r>
              <a:rPr lang="en-US" dirty="0"/>
              <a:t>I</a:t>
            </a:r>
            <a:r>
              <a:rPr lang="en-US" b="1" dirty="0"/>
              <a:t>f user Doesn’t Sign up</a:t>
            </a:r>
          </a:p>
        </p:txBody>
      </p:sp>
      <p:pic>
        <p:nvPicPr>
          <p:cNvPr id="8" name="Picture 7">
            <a:extLst>
              <a:ext uri="{FF2B5EF4-FFF2-40B4-BE49-F238E27FC236}">
                <a16:creationId xmlns:a16="http://schemas.microsoft.com/office/drawing/2014/main" id="{DCF2E9FA-89D2-ECDF-E377-B98B34A7F1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8200" y="3908320"/>
            <a:ext cx="4782533" cy="2690175"/>
          </a:xfrm>
          <a:prstGeom prst="rect">
            <a:avLst/>
          </a:prstGeom>
        </p:spPr>
      </p:pic>
      <p:pic>
        <p:nvPicPr>
          <p:cNvPr id="10" name="Picture 9">
            <a:extLst>
              <a:ext uri="{FF2B5EF4-FFF2-40B4-BE49-F238E27FC236}">
                <a16:creationId xmlns:a16="http://schemas.microsoft.com/office/drawing/2014/main" id="{4BFDC119-9BE2-3E84-A036-7E937D2849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193" y="4048278"/>
            <a:ext cx="4612733" cy="2594662"/>
          </a:xfrm>
          <a:prstGeom prst="rect">
            <a:avLst/>
          </a:prstGeom>
        </p:spPr>
      </p:pic>
    </p:spTree>
    <p:extLst>
      <p:ext uri="{BB962C8B-B14F-4D97-AF65-F5344CB8AC3E}">
        <p14:creationId xmlns:p14="http://schemas.microsoft.com/office/powerpoint/2010/main" val="1954159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D9490BB1-D6E4-CA99-11A6-12488C075394}"/>
              </a:ext>
            </a:extLst>
          </p:cNvPr>
          <p:cNvSpPr>
            <a:spLocks noGrp="1"/>
          </p:cNvSpPr>
          <p:nvPr>
            <p:ph type="title"/>
          </p:nvPr>
        </p:nvSpPr>
        <p:spPr>
          <a:xfrm>
            <a:off x="2881312" y="-114506"/>
            <a:ext cx="6429376" cy="1325563"/>
          </a:xfrm>
        </p:spPr>
        <p:txBody>
          <a:bodyPr vert="horz" lIns="91440" tIns="45720" rIns="91440" bIns="45720" rtlCol="0" anchor="ctr">
            <a:normAutofit/>
          </a:bodyPr>
          <a:lstStyle/>
          <a:p>
            <a:r>
              <a:rPr lang="en-US" dirty="0">
                <a:solidFill>
                  <a:srgbClr val="FFFFFF"/>
                </a:solidFill>
              </a:rPr>
              <a:t>DATABASE OF CREATE USER</a:t>
            </a:r>
          </a:p>
        </p:txBody>
      </p:sp>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12" name="Picture 11">
            <a:extLst>
              <a:ext uri="{FF2B5EF4-FFF2-40B4-BE49-F238E27FC236}">
                <a16:creationId xmlns:a16="http://schemas.microsoft.com/office/drawing/2014/main" id="{C79DB59B-EA99-9DFB-B39C-54687C6CA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 y="758448"/>
            <a:ext cx="5023918" cy="3429000"/>
          </a:xfrm>
          <a:prstGeom prst="rect">
            <a:avLst/>
          </a:prstGeom>
        </p:spPr>
      </p:pic>
      <p:pic>
        <p:nvPicPr>
          <p:cNvPr id="7" name="Picture 6">
            <a:extLst>
              <a:ext uri="{FF2B5EF4-FFF2-40B4-BE49-F238E27FC236}">
                <a16:creationId xmlns:a16="http://schemas.microsoft.com/office/drawing/2014/main" id="{68527E7F-651E-CC34-615A-30B40C64A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060" y="3414133"/>
            <a:ext cx="5023919" cy="3429000"/>
          </a:xfrm>
          <a:prstGeom prst="rect">
            <a:avLst/>
          </a:prstGeom>
        </p:spPr>
      </p:pic>
      <p:cxnSp>
        <p:nvCxnSpPr>
          <p:cNvPr id="9" name="Connector: Curved 8">
            <a:extLst>
              <a:ext uri="{FF2B5EF4-FFF2-40B4-BE49-F238E27FC236}">
                <a16:creationId xmlns:a16="http://schemas.microsoft.com/office/drawing/2014/main" id="{1D7BDE62-F18A-701F-AA4D-1CDCF5CB6E85}"/>
              </a:ext>
            </a:extLst>
          </p:cNvPr>
          <p:cNvCxnSpPr/>
          <p:nvPr/>
        </p:nvCxnSpPr>
        <p:spPr>
          <a:xfrm>
            <a:off x="4181475" y="2181225"/>
            <a:ext cx="3209925" cy="27908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773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2" name="Arrow: Right 11">
            <a:extLst>
              <a:ext uri="{FF2B5EF4-FFF2-40B4-BE49-F238E27FC236}">
                <a16:creationId xmlns:a16="http://schemas.microsoft.com/office/drawing/2014/main" id="{AD8E7EAD-E16B-80C3-3A43-48864E6FB617}"/>
              </a:ext>
            </a:extLst>
          </p:cNvPr>
          <p:cNvSpPr/>
          <p:nvPr/>
        </p:nvSpPr>
        <p:spPr>
          <a:xfrm>
            <a:off x="5723012" y="1783005"/>
            <a:ext cx="1066796"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CDF4E2AC-DDEC-8069-AC0A-1D6F7D483CF8}"/>
              </a:ext>
            </a:extLst>
          </p:cNvPr>
          <p:cNvSpPr txBox="1"/>
          <p:nvPr/>
        </p:nvSpPr>
        <p:spPr>
          <a:xfrm>
            <a:off x="4187759" y="113366"/>
            <a:ext cx="4296365" cy="707886"/>
          </a:xfrm>
          <a:prstGeom prst="rect">
            <a:avLst/>
          </a:prstGeom>
          <a:noFill/>
        </p:spPr>
        <p:txBody>
          <a:bodyPr wrap="square" rtlCol="0">
            <a:spAutoFit/>
          </a:bodyPr>
          <a:lstStyle/>
          <a:p>
            <a:r>
              <a:rPr lang="en-US" sz="4000" dirty="0"/>
              <a:t>DOCTOR SCREEN</a:t>
            </a:r>
            <a:endParaRPr lang="en-IN" sz="4000" dirty="0"/>
          </a:p>
        </p:txBody>
      </p:sp>
      <p:pic>
        <p:nvPicPr>
          <p:cNvPr id="5" name="Picture 4">
            <a:extLst>
              <a:ext uri="{FF2B5EF4-FFF2-40B4-BE49-F238E27FC236}">
                <a16:creationId xmlns:a16="http://schemas.microsoft.com/office/drawing/2014/main" id="{3D77DC32-8391-480E-3887-B8A3A7E6B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8" y="805204"/>
            <a:ext cx="5305426" cy="2984302"/>
          </a:xfrm>
          <a:prstGeom prst="rect">
            <a:avLst/>
          </a:prstGeom>
        </p:spPr>
      </p:pic>
      <p:pic>
        <p:nvPicPr>
          <p:cNvPr id="8" name="Picture 7">
            <a:extLst>
              <a:ext uri="{FF2B5EF4-FFF2-40B4-BE49-F238E27FC236}">
                <a16:creationId xmlns:a16="http://schemas.microsoft.com/office/drawing/2014/main" id="{0508411D-0949-79BB-1EE8-1BE5399F5701}"/>
              </a:ext>
            </a:extLst>
          </p:cNvPr>
          <p:cNvPicPr>
            <a:picLocks noChangeAspect="1"/>
          </p:cNvPicPr>
          <p:nvPr/>
        </p:nvPicPr>
        <p:blipFill>
          <a:blip r:embed="rId6"/>
          <a:stretch>
            <a:fillRect/>
          </a:stretch>
        </p:blipFill>
        <p:spPr>
          <a:xfrm>
            <a:off x="6811127" y="821252"/>
            <a:ext cx="5305427" cy="2984303"/>
          </a:xfrm>
          <a:prstGeom prst="rect">
            <a:avLst/>
          </a:prstGeom>
        </p:spPr>
      </p:pic>
      <p:pic>
        <p:nvPicPr>
          <p:cNvPr id="10" name="Picture 9">
            <a:extLst>
              <a:ext uri="{FF2B5EF4-FFF2-40B4-BE49-F238E27FC236}">
                <a16:creationId xmlns:a16="http://schemas.microsoft.com/office/drawing/2014/main" id="{346DD079-08C4-ABAB-9B0B-7AD701A1C2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652" y="3995198"/>
            <a:ext cx="4000107" cy="2250060"/>
          </a:xfrm>
          <a:prstGeom prst="rect">
            <a:avLst/>
          </a:prstGeom>
        </p:spPr>
      </p:pic>
      <p:pic>
        <p:nvPicPr>
          <p:cNvPr id="13" name="Picture 12">
            <a:extLst>
              <a:ext uri="{FF2B5EF4-FFF2-40B4-BE49-F238E27FC236}">
                <a16:creationId xmlns:a16="http://schemas.microsoft.com/office/drawing/2014/main" id="{9C676F08-27FD-6684-9C2B-E9EDE07FF3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9383" y="3995198"/>
            <a:ext cx="4168105" cy="2250060"/>
          </a:xfrm>
          <a:prstGeom prst="rect">
            <a:avLst/>
          </a:prstGeom>
        </p:spPr>
      </p:pic>
      <p:pic>
        <p:nvPicPr>
          <p:cNvPr id="15" name="Picture 14">
            <a:extLst>
              <a:ext uri="{FF2B5EF4-FFF2-40B4-BE49-F238E27FC236}">
                <a16:creationId xmlns:a16="http://schemas.microsoft.com/office/drawing/2014/main" id="{8B9718BA-B0FB-8317-250A-3825099362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663" y="4137247"/>
            <a:ext cx="3376891" cy="1899501"/>
          </a:xfrm>
          <a:prstGeom prst="rect">
            <a:avLst/>
          </a:prstGeom>
        </p:spPr>
      </p:pic>
    </p:spTree>
    <p:extLst>
      <p:ext uri="{BB962C8B-B14F-4D97-AF65-F5344CB8AC3E}">
        <p14:creationId xmlns:p14="http://schemas.microsoft.com/office/powerpoint/2010/main" val="1279718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sp>
        <p:nvSpPr>
          <p:cNvPr id="18" name="TextBox 17">
            <a:extLst>
              <a:ext uri="{FF2B5EF4-FFF2-40B4-BE49-F238E27FC236}">
                <a16:creationId xmlns:a16="http://schemas.microsoft.com/office/drawing/2014/main" id="{CDF4E2AC-DDEC-8069-AC0A-1D6F7D483CF8}"/>
              </a:ext>
            </a:extLst>
          </p:cNvPr>
          <p:cNvSpPr txBox="1"/>
          <p:nvPr/>
        </p:nvSpPr>
        <p:spPr>
          <a:xfrm>
            <a:off x="190794" y="467309"/>
            <a:ext cx="4296365" cy="707886"/>
          </a:xfrm>
          <a:prstGeom prst="rect">
            <a:avLst/>
          </a:prstGeom>
          <a:noFill/>
        </p:spPr>
        <p:txBody>
          <a:bodyPr wrap="square" rtlCol="0">
            <a:spAutoFit/>
          </a:bodyPr>
          <a:lstStyle/>
          <a:p>
            <a:r>
              <a:rPr lang="en-US" sz="4000" dirty="0"/>
              <a:t>How search works?</a:t>
            </a:r>
            <a:endParaRPr lang="en-IN" sz="4000" dirty="0"/>
          </a:p>
        </p:txBody>
      </p:sp>
      <p:pic>
        <p:nvPicPr>
          <p:cNvPr id="6" name="Picture 5">
            <a:extLst>
              <a:ext uri="{FF2B5EF4-FFF2-40B4-BE49-F238E27FC236}">
                <a16:creationId xmlns:a16="http://schemas.microsoft.com/office/drawing/2014/main" id="{FE50674E-E92D-223D-33E8-61BD0B50E4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94" y="1274805"/>
            <a:ext cx="5116497" cy="2882416"/>
          </a:xfrm>
          <a:prstGeom prst="rect">
            <a:avLst/>
          </a:prstGeom>
        </p:spPr>
      </p:pic>
      <p:sp>
        <p:nvSpPr>
          <p:cNvPr id="7" name="TextBox 6">
            <a:extLst>
              <a:ext uri="{FF2B5EF4-FFF2-40B4-BE49-F238E27FC236}">
                <a16:creationId xmlns:a16="http://schemas.microsoft.com/office/drawing/2014/main" id="{0536403F-BD22-9CE3-B95E-4728E40A2641}"/>
              </a:ext>
            </a:extLst>
          </p:cNvPr>
          <p:cNvSpPr txBox="1"/>
          <p:nvPr/>
        </p:nvSpPr>
        <p:spPr>
          <a:xfrm>
            <a:off x="6221691" y="2045616"/>
            <a:ext cx="4053525" cy="523220"/>
          </a:xfrm>
          <a:prstGeom prst="rect">
            <a:avLst/>
          </a:prstGeom>
          <a:noFill/>
        </p:spPr>
        <p:txBody>
          <a:bodyPr wrap="square" rtlCol="0">
            <a:spAutoFit/>
          </a:bodyPr>
          <a:lstStyle/>
          <a:p>
            <a:r>
              <a:rPr lang="en-US" sz="2800" dirty="0"/>
              <a:t>Show All</a:t>
            </a:r>
            <a:endParaRPr lang="en-US" dirty="0"/>
          </a:p>
        </p:txBody>
      </p:sp>
      <p:pic>
        <p:nvPicPr>
          <p:cNvPr id="16" name="Picture 15">
            <a:extLst>
              <a:ext uri="{FF2B5EF4-FFF2-40B4-BE49-F238E27FC236}">
                <a16:creationId xmlns:a16="http://schemas.microsoft.com/office/drawing/2014/main" id="{79BEB448-5D32-DB07-8C65-D90365D20D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1356" y="2809187"/>
            <a:ext cx="5890706" cy="3313522"/>
          </a:xfrm>
          <a:prstGeom prst="rect">
            <a:avLst/>
          </a:prstGeom>
        </p:spPr>
      </p:pic>
    </p:spTree>
    <p:extLst>
      <p:ext uri="{BB962C8B-B14F-4D97-AF65-F5344CB8AC3E}">
        <p14:creationId xmlns:p14="http://schemas.microsoft.com/office/powerpoint/2010/main" val="2544989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3" name="Picture 2">
            <a:extLst>
              <a:ext uri="{FF2B5EF4-FFF2-40B4-BE49-F238E27FC236}">
                <a16:creationId xmlns:a16="http://schemas.microsoft.com/office/drawing/2014/main" id="{61C85E32-03EE-4A8A-D30C-E08989388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3776"/>
            <a:ext cx="1743075" cy="371475"/>
          </a:xfrm>
          <a:prstGeom prst="rect">
            <a:avLst/>
          </a:prstGeom>
        </p:spPr>
      </p:pic>
      <p:pic>
        <p:nvPicPr>
          <p:cNvPr id="6" name="Picture 5">
            <a:extLst>
              <a:ext uri="{FF2B5EF4-FFF2-40B4-BE49-F238E27FC236}">
                <a16:creationId xmlns:a16="http://schemas.microsoft.com/office/drawing/2014/main" id="{E8F9DACF-DB69-94F9-F1FE-0E2884997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626" y="4093656"/>
            <a:ext cx="4610100" cy="2593181"/>
          </a:xfrm>
          <a:prstGeom prst="rect">
            <a:avLst/>
          </a:prstGeom>
        </p:spPr>
      </p:pic>
      <p:pic>
        <p:nvPicPr>
          <p:cNvPr id="10" name="Picture 9">
            <a:extLst>
              <a:ext uri="{FF2B5EF4-FFF2-40B4-BE49-F238E27FC236}">
                <a16:creationId xmlns:a16="http://schemas.microsoft.com/office/drawing/2014/main" id="{BE899E81-0A7B-034E-62D4-153857954F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6650" y="919751"/>
            <a:ext cx="4610100" cy="2593181"/>
          </a:xfrm>
          <a:prstGeom prst="rect">
            <a:avLst/>
          </a:prstGeom>
        </p:spPr>
      </p:pic>
      <p:pic>
        <p:nvPicPr>
          <p:cNvPr id="12" name="Picture 11">
            <a:extLst>
              <a:ext uri="{FF2B5EF4-FFF2-40B4-BE49-F238E27FC236}">
                <a16:creationId xmlns:a16="http://schemas.microsoft.com/office/drawing/2014/main" id="{4474A6F4-1433-8A4B-1372-CAEAFF708E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561" y="919751"/>
            <a:ext cx="4610101" cy="2593182"/>
          </a:xfrm>
          <a:prstGeom prst="rect">
            <a:avLst/>
          </a:prstGeom>
        </p:spPr>
      </p:pic>
      <p:sp>
        <p:nvSpPr>
          <p:cNvPr id="13" name="TextBox 12">
            <a:extLst>
              <a:ext uri="{FF2B5EF4-FFF2-40B4-BE49-F238E27FC236}">
                <a16:creationId xmlns:a16="http://schemas.microsoft.com/office/drawing/2014/main" id="{A5545991-0157-A49A-73C9-D2232E02F09F}"/>
              </a:ext>
            </a:extLst>
          </p:cNvPr>
          <p:cNvSpPr txBox="1"/>
          <p:nvPr/>
        </p:nvSpPr>
        <p:spPr>
          <a:xfrm>
            <a:off x="4187759" y="113366"/>
            <a:ext cx="3905272" cy="707886"/>
          </a:xfrm>
          <a:prstGeom prst="rect">
            <a:avLst/>
          </a:prstGeom>
          <a:noFill/>
        </p:spPr>
        <p:txBody>
          <a:bodyPr wrap="square" rtlCol="0">
            <a:spAutoFit/>
          </a:bodyPr>
          <a:lstStyle/>
          <a:p>
            <a:r>
              <a:rPr lang="en-US" sz="4000" dirty="0"/>
              <a:t>DOCTOR SCREEN</a:t>
            </a:r>
            <a:endParaRPr lang="en-IN" sz="4000" dirty="0"/>
          </a:p>
        </p:txBody>
      </p:sp>
      <p:cxnSp>
        <p:nvCxnSpPr>
          <p:cNvPr id="15" name="Connector: Curved 14">
            <a:extLst>
              <a:ext uri="{FF2B5EF4-FFF2-40B4-BE49-F238E27FC236}">
                <a16:creationId xmlns:a16="http://schemas.microsoft.com/office/drawing/2014/main" id="{2DE2AAF7-23E4-5EAA-80C9-E1091BD564B2}"/>
              </a:ext>
            </a:extLst>
          </p:cNvPr>
          <p:cNvCxnSpPr/>
          <p:nvPr/>
        </p:nvCxnSpPr>
        <p:spPr>
          <a:xfrm rot="10800000">
            <a:off x="3781425" y="2657475"/>
            <a:ext cx="2228850" cy="163830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nector: Curved 17">
            <a:extLst>
              <a:ext uri="{FF2B5EF4-FFF2-40B4-BE49-F238E27FC236}">
                <a16:creationId xmlns:a16="http://schemas.microsoft.com/office/drawing/2014/main" id="{7B5DD2EF-DDF1-67B4-8D5E-80901C9AC0E7}"/>
              </a:ext>
            </a:extLst>
          </p:cNvPr>
          <p:cNvCxnSpPr/>
          <p:nvPr/>
        </p:nvCxnSpPr>
        <p:spPr>
          <a:xfrm flipV="1">
            <a:off x="6877050" y="3295650"/>
            <a:ext cx="1504950" cy="100012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738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226</TotalTime>
  <Words>422</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inherit</vt:lpstr>
      <vt:lpstr>Tw Cen MT</vt:lpstr>
      <vt:lpstr>Droplet</vt:lpstr>
      <vt:lpstr>Tech अभिव्यक्ति</vt:lpstr>
      <vt:lpstr>Introduction</vt:lpstr>
      <vt:lpstr>PROBLEM STATEMENT</vt:lpstr>
      <vt:lpstr>SOLUTION</vt:lpstr>
      <vt:lpstr>IMPLEMENTATION</vt:lpstr>
      <vt:lpstr>DATABASE OF CREATE 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अभिव्यक्ति</dc:title>
  <dc:creator>Dr. Monit Kapoor</dc:creator>
  <cp:lastModifiedBy>shiven narang</cp:lastModifiedBy>
  <cp:revision>14</cp:revision>
  <dcterms:created xsi:type="dcterms:W3CDTF">2022-12-17T05:55:20Z</dcterms:created>
  <dcterms:modified xsi:type="dcterms:W3CDTF">2023-02-10T05:14:52Z</dcterms:modified>
</cp:coreProperties>
</file>